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2" r:id="rId4"/>
    <p:sldId id="283"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28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55" autoAdjust="0"/>
  </p:normalViewPr>
  <p:slideViewPr>
    <p:cSldViewPr snapToGrid="0">
      <p:cViewPr varScale="1">
        <p:scale>
          <a:sx n="92" d="100"/>
          <a:sy n="92" d="100"/>
        </p:scale>
        <p:origin x="66" y="23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6F78A-5D97-5FC4-F12D-F2D328C880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7F6587-B66A-E050-71E1-BBBE91376A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C09266C-0537-0DBE-074F-30A2666661D2}"/>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5" name="Footer Placeholder 4">
            <a:extLst>
              <a:ext uri="{FF2B5EF4-FFF2-40B4-BE49-F238E27FC236}">
                <a16:creationId xmlns:a16="http://schemas.microsoft.com/office/drawing/2014/main" id="{BB97D09E-AC0F-70BF-6E50-ADE04608CD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7A5FB-897E-9209-C9F4-9056073C0B64}"/>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60887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6A012-A694-BA79-2DB3-2731244A49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D473BC-DF99-74DB-9AE0-4C391829B7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59EEF-A86C-4196-094C-5B7B61B5D53E}"/>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5" name="Footer Placeholder 4">
            <a:extLst>
              <a:ext uri="{FF2B5EF4-FFF2-40B4-BE49-F238E27FC236}">
                <a16:creationId xmlns:a16="http://schemas.microsoft.com/office/drawing/2014/main" id="{7104EB69-8A50-4D5F-E665-9B301EDE76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3F0D01-230F-FB30-F853-E3EA67E634D1}"/>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3605510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1203D8-44BB-0F29-1035-3DE0805DD3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AFFBCE-23E8-9CDB-FC4E-01E7E9A413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69FCF8-D7F3-8CE7-515D-13DA70DA0C78}"/>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5" name="Footer Placeholder 4">
            <a:extLst>
              <a:ext uri="{FF2B5EF4-FFF2-40B4-BE49-F238E27FC236}">
                <a16:creationId xmlns:a16="http://schemas.microsoft.com/office/drawing/2014/main" id="{F0224AAB-20C3-2051-FA52-CF4C82751B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223943-6EF9-95C2-9F77-917D706C24E5}"/>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1134203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4189F-764C-DC5E-B8FD-6680FE6F9C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02CD77-A07F-7ACD-7010-5386E6950C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3A7D3E-71A6-DC42-59B6-52DFC525CEBF}"/>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5" name="Footer Placeholder 4">
            <a:extLst>
              <a:ext uri="{FF2B5EF4-FFF2-40B4-BE49-F238E27FC236}">
                <a16:creationId xmlns:a16="http://schemas.microsoft.com/office/drawing/2014/main" id="{4B80AEEA-00FB-BAE5-9BF3-94B1B25B28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CA38B5-836F-5C57-8B3F-E2F08C62061E}"/>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1688521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61FDA-FDBB-96DD-E034-700D117D44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2EBC7F9-B9F6-BEFB-E8F5-CBEFADD925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413D90-4C52-47CF-9828-CFB65D54FFAB}"/>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5" name="Footer Placeholder 4">
            <a:extLst>
              <a:ext uri="{FF2B5EF4-FFF2-40B4-BE49-F238E27FC236}">
                <a16:creationId xmlns:a16="http://schemas.microsoft.com/office/drawing/2014/main" id="{A8458C7D-2ADA-02E9-902B-75D1618EAB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C24FDD-5114-097B-D5DA-F9B6B6B59A29}"/>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3757648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30901-8C1B-52EA-C217-69FC8F33D9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8701AE-C682-D3B4-9D09-F518807EE9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897991-16B8-17DB-6488-DC4462D64F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CD1CFF-3B15-3C50-DF0D-1BFE0ADED92C}"/>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6" name="Footer Placeholder 5">
            <a:extLst>
              <a:ext uri="{FF2B5EF4-FFF2-40B4-BE49-F238E27FC236}">
                <a16:creationId xmlns:a16="http://schemas.microsoft.com/office/drawing/2014/main" id="{5A869518-6F66-6B85-920B-35CAF709EB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53F9F8-6A82-71F3-2C6A-6169E62F8718}"/>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3986973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B4E4A-112F-49A5-7645-5D6536A027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59DAD4-E8FE-E830-268C-CE0BAA61B8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B60163-105D-4C08-7B76-FA01F25A76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6A7552-B558-48DF-1E60-B1318608DF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42062C-3C25-0F27-C57A-172A8CC0CC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CA28CAB-FB0E-BC31-94D6-088AF35640B5}"/>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8" name="Footer Placeholder 7">
            <a:extLst>
              <a:ext uri="{FF2B5EF4-FFF2-40B4-BE49-F238E27FC236}">
                <a16:creationId xmlns:a16="http://schemas.microsoft.com/office/drawing/2014/main" id="{A3714C08-9628-B4CC-96B1-30BCD4DA81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F75ACB7-4C5A-E0ED-F196-8F7A9F2812C7}"/>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1787275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BD25C-CAAF-9665-B166-D1020B8196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3B65EC-3D6E-D013-A876-C9551AD647F6}"/>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4" name="Footer Placeholder 3">
            <a:extLst>
              <a:ext uri="{FF2B5EF4-FFF2-40B4-BE49-F238E27FC236}">
                <a16:creationId xmlns:a16="http://schemas.microsoft.com/office/drawing/2014/main" id="{BF2E7A56-B16D-CDBD-8DAA-B9B0B8789B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14993E-ED0E-31D9-1A25-854669591B17}"/>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331495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B25285-20CF-8F0A-1AC7-4A53B806109F}"/>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3" name="Footer Placeholder 2">
            <a:extLst>
              <a:ext uri="{FF2B5EF4-FFF2-40B4-BE49-F238E27FC236}">
                <a16:creationId xmlns:a16="http://schemas.microsoft.com/office/drawing/2014/main" id="{34DCB0D4-A775-BE0A-F2B7-6FCD7AC0B7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612449-95A8-D10D-E6AE-221D5541464E}"/>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885599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DA50A-4A84-DFAD-F05A-36EF97D49F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E38ED7-A1DC-1456-D7E8-33E3D7BE50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210A80E-09C6-6364-3264-9EA8FB2057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8CD07F-ADE8-3E17-5D3C-2FDBD616E79E}"/>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6" name="Footer Placeholder 5">
            <a:extLst>
              <a:ext uri="{FF2B5EF4-FFF2-40B4-BE49-F238E27FC236}">
                <a16:creationId xmlns:a16="http://schemas.microsoft.com/office/drawing/2014/main" id="{830CBDF6-AAB2-ABAE-5674-4417B6665D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05344E-2C78-E660-7B6D-85705DDC3DCC}"/>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553199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89059-7E8B-E6E0-4FFF-CBF1D5C232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F3322A-C4CD-7157-9EFD-09BB654265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5AAE2B-167C-CBCD-E1F6-94229847D7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48F277-7EA0-5FF5-72B6-4B4759BAB521}"/>
              </a:ext>
            </a:extLst>
          </p:cNvPr>
          <p:cNvSpPr>
            <a:spLocks noGrp="1"/>
          </p:cNvSpPr>
          <p:nvPr>
            <p:ph type="dt" sz="half" idx="10"/>
          </p:nvPr>
        </p:nvSpPr>
        <p:spPr/>
        <p:txBody>
          <a:bodyPr/>
          <a:lstStyle/>
          <a:p>
            <a:fld id="{5B50393C-D637-468A-BF99-117ECF29CED8}" type="datetimeFigureOut">
              <a:rPr lang="en-US" smtClean="0"/>
              <a:t>7/6/2024</a:t>
            </a:fld>
            <a:endParaRPr lang="en-US"/>
          </a:p>
        </p:txBody>
      </p:sp>
      <p:sp>
        <p:nvSpPr>
          <p:cNvPr id="6" name="Footer Placeholder 5">
            <a:extLst>
              <a:ext uri="{FF2B5EF4-FFF2-40B4-BE49-F238E27FC236}">
                <a16:creationId xmlns:a16="http://schemas.microsoft.com/office/drawing/2014/main" id="{4D24E0C3-377F-56E4-3923-C4A2CA7AC0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D05C99-8EBC-0C50-19E5-81A217974D20}"/>
              </a:ext>
            </a:extLst>
          </p:cNvPr>
          <p:cNvSpPr>
            <a:spLocks noGrp="1"/>
          </p:cNvSpPr>
          <p:nvPr>
            <p:ph type="sldNum" sz="quarter" idx="12"/>
          </p:nvPr>
        </p:nvSpPr>
        <p:spPr/>
        <p:txBody>
          <a:bodyPr/>
          <a:lstStyle/>
          <a:p>
            <a:fld id="{87E8D231-FA8F-4756-94B7-3E12B9D92E11}" type="slidenum">
              <a:rPr lang="en-US" smtClean="0"/>
              <a:t>‹#›</a:t>
            </a:fld>
            <a:endParaRPr lang="en-US"/>
          </a:p>
        </p:txBody>
      </p:sp>
    </p:spTree>
    <p:extLst>
      <p:ext uri="{BB962C8B-B14F-4D97-AF65-F5344CB8AC3E}">
        <p14:creationId xmlns:p14="http://schemas.microsoft.com/office/powerpoint/2010/main" val="1124728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180C63-518A-B029-7387-BA635D37A5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E9AD13-C2A0-560D-4B57-DF43BB6525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436288-6EAC-9705-F25A-A7AF87F841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0393C-D637-468A-BF99-117ECF29CED8}" type="datetimeFigureOut">
              <a:rPr lang="en-US" smtClean="0"/>
              <a:t>7/6/2024</a:t>
            </a:fld>
            <a:endParaRPr lang="en-US"/>
          </a:p>
        </p:txBody>
      </p:sp>
      <p:sp>
        <p:nvSpPr>
          <p:cNvPr id="5" name="Footer Placeholder 4">
            <a:extLst>
              <a:ext uri="{FF2B5EF4-FFF2-40B4-BE49-F238E27FC236}">
                <a16:creationId xmlns:a16="http://schemas.microsoft.com/office/drawing/2014/main" id="{48CED2A3-C4D9-7747-133D-ACF0CDF1A7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4D364C-6BFC-FA64-9516-AEE851E3C7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E8D231-FA8F-4756-94B7-3E12B9D92E11}" type="slidenum">
              <a:rPr lang="en-US" smtClean="0"/>
              <a:t>‹#›</a:t>
            </a:fld>
            <a:endParaRPr lang="en-US"/>
          </a:p>
        </p:txBody>
      </p:sp>
    </p:spTree>
    <p:extLst>
      <p:ext uri="{BB962C8B-B14F-4D97-AF65-F5344CB8AC3E}">
        <p14:creationId xmlns:p14="http://schemas.microsoft.com/office/powerpoint/2010/main" val="2886877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A7B32-D6C8-A6F6-0B8F-667C73BB2425}"/>
              </a:ext>
            </a:extLst>
          </p:cNvPr>
          <p:cNvSpPr>
            <a:spLocks noGrp="1"/>
          </p:cNvSpPr>
          <p:nvPr>
            <p:ph type="ctrTitle"/>
          </p:nvPr>
        </p:nvSpPr>
        <p:spPr/>
        <p:txBody>
          <a:bodyPr/>
          <a:lstStyle/>
          <a:p>
            <a:r>
              <a:rPr lang="en-US" dirty="0"/>
              <a:t>THE TIME WHEN PROPERTY PASSES TO THE BUYER - 2</a:t>
            </a:r>
          </a:p>
        </p:txBody>
      </p:sp>
      <p:sp>
        <p:nvSpPr>
          <p:cNvPr id="3" name="Subtitle 2">
            <a:extLst>
              <a:ext uri="{FF2B5EF4-FFF2-40B4-BE49-F238E27FC236}">
                <a16:creationId xmlns:a16="http://schemas.microsoft.com/office/drawing/2014/main" id="{0FEE929E-1657-76C5-4F6C-2423E1107E14}"/>
              </a:ext>
            </a:extLst>
          </p:cNvPr>
          <p:cNvSpPr>
            <a:spLocks noGrp="1"/>
          </p:cNvSpPr>
          <p:nvPr>
            <p:ph type="subTitle" idx="1"/>
          </p:nvPr>
        </p:nvSpPr>
        <p:spPr/>
        <p:txBody>
          <a:bodyPr/>
          <a:lstStyle/>
          <a:p>
            <a:r>
              <a:rPr lang="en-US" dirty="0"/>
              <a:t>Mohd Imran</a:t>
            </a:r>
          </a:p>
        </p:txBody>
      </p:sp>
    </p:spTree>
    <p:extLst>
      <p:ext uri="{BB962C8B-B14F-4D97-AF65-F5344CB8AC3E}">
        <p14:creationId xmlns:p14="http://schemas.microsoft.com/office/powerpoint/2010/main" val="903277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fontScale="92500" lnSpcReduction="10000"/>
          </a:bodyPr>
          <a:lstStyle/>
          <a:p>
            <a:r>
              <a:rPr lang="en-US" dirty="0"/>
              <a:t>If there is no loss of control, assent to the specific act of appropriation is usually necessary. Such assent may be given before or after the act of appropriation and may be express or implied. </a:t>
            </a:r>
          </a:p>
          <a:p>
            <a:r>
              <a:rPr lang="en-US" dirty="0"/>
              <a:t>The performance by the seller of what would ordinarily be regarded as acts of internal organization</a:t>
            </a:r>
            <a:r>
              <a:rPr lang="en-US" i="1" dirty="0"/>
              <a:t> – such as segregating the goods in his warehouse, packaging them and labelling them in the name of the buyer –</a:t>
            </a:r>
            <a:r>
              <a:rPr lang="en-US" dirty="0"/>
              <a:t> </a:t>
            </a:r>
            <a:r>
              <a:rPr lang="en-US" b="1" i="1" dirty="0"/>
              <a:t>will not normally constitute appropriation</a:t>
            </a:r>
            <a:r>
              <a:rPr lang="en-US" dirty="0"/>
              <a:t> unless </a:t>
            </a:r>
            <a:r>
              <a:rPr lang="en-US" dirty="0">
                <a:solidFill>
                  <a:srgbClr val="0070C0"/>
                </a:solidFill>
              </a:rPr>
              <a:t>the act in question was that specifically designated by the contract.</a:t>
            </a:r>
          </a:p>
          <a:p>
            <a:r>
              <a:rPr lang="en-US" b="1" i="1" dirty="0"/>
              <a:t>Because</a:t>
            </a:r>
            <a:r>
              <a:rPr lang="en-US" dirty="0"/>
              <a:t> the seller is entitled to say that what he does with the goods while they are in his control is entirely his own affair, and that having provisionally allocated goods to the contract, he has changed his mind and decided to allocate different goods.</a:t>
            </a:r>
          </a:p>
        </p:txBody>
      </p:sp>
    </p:spTree>
    <p:extLst>
      <p:ext uri="{BB962C8B-B14F-4D97-AF65-F5344CB8AC3E}">
        <p14:creationId xmlns:p14="http://schemas.microsoft.com/office/powerpoint/2010/main" val="2625107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r>
              <a:rPr lang="en-US" dirty="0"/>
              <a:t>The position is different where the contract provides, expressly or impliedly, for an act of appropriation preceding the seller’s loss of control, as where the seller </a:t>
            </a:r>
            <a:r>
              <a:rPr lang="en-US" b="1" i="1" dirty="0"/>
              <a:t>agrees to sell ‘the first widget I receive’</a:t>
            </a:r>
            <a:r>
              <a:rPr lang="en-US" dirty="0"/>
              <a:t> or the contract allows the seller to fix the contract goods by giving a notice of appropriation.</a:t>
            </a:r>
          </a:p>
          <a:p>
            <a:endParaRPr lang="en-US" dirty="0"/>
          </a:p>
          <a:p>
            <a:r>
              <a:rPr lang="en-US" b="1" i="1" dirty="0"/>
              <a:t>See: Healy v Howlett &amp; Sons</a:t>
            </a:r>
          </a:p>
        </p:txBody>
      </p:sp>
    </p:spTree>
    <p:extLst>
      <p:ext uri="{BB962C8B-B14F-4D97-AF65-F5344CB8AC3E}">
        <p14:creationId xmlns:p14="http://schemas.microsoft.com/office/powerpoint/2010/main" val="1911662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fontScale="70000" lnSpcReduction="20000"/>
          </a:bodyPr>
          <a:lstStyle/>
          <a:p>
            <a:r>
              <a:rPr lang="en-US" b="1" i="1" dirty="0"/>
              <a:t>See: Healy v Howlett &amp; Sons</a:t>
            </a:r>
          </a:p>
          <a:p>
            <a:r>
              <a:rPr lang="en-US" dirty="0"/>
              <a:t>The plaintiff contracted to sell to the defendants 20 boxes of mackerel. He dispatched 190 boxes of mackerel by rail from Valentia, Ireland, to Holyhead, consigned to his own order, giving instructions to the railway company at Holyhead to distribute the fish among his various customers, including the defendants. </a:t>
            </a:r>
          </a:p>
          <a:p>
            <a:r>
              <a:rPr lang="en-US" dirty="0"/>
              <a:t>Due to the train being delayed, the mackerel arrived in Holyhead late and in such condition that it would inevitably be unmerchantable under its contract description when delivered to the defendants in London. </a:t>
            </a:r>
          </a:p>
          <a:p>
            <a:r>
              <a:rPr lang="en-US" dirty="0"/>
              <a:t>The railway officials at Holyhead set aside twenty boxes of mackerel and dispatched them to the defendants, who rejected them as unmerchantable. After disposing of the mackerel elsewhere, the plaintiff sued for the balance of the price, contending that the fish had been appropriated to the contract at Valentia and that the risk of deterioration had thereupon passed to the defendants. </a:t>
            </a:r>
          </a:p>
          <a:p>
            <a:r>
              <a:rPr lang="en-US" dirty="0">
                <a:solidFill>
                  <a:srgbClr val="0070C0"/>
                </a:solidFill>
              </a:rPr>
              <a:t>Held, there was no appropriation until the twenty boxes had been set aside for the defendants at Holyhead, by which time the deterioration had occurred, so that the defendants were justified in rejecting the goods. </a:t>
            </a:r>
            <a:endParaRPr lang="en-US" b="1" i="1" dirty="0">
              <a:solidFill>
                <a:srgbClr val="0070C0"/>
              </a:solidFill>
            </a:endParaRPr>
          </a:p>
        </p:txBody>
      </p:sp>
    </p:spTree>
    <p:extLst>
      <p:ext uri="{BB962C8B-B14F-4D97-AF65-F5344CB8AC3E}">
        <p14:creationId xmlns:p14="http://schemas.microsoft.com/office/powerpoint/2010/main" val="2087777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r>
              <a:rPr lang="en-US" dirty="0"/>
              <a:t>It is worth observing that the requirement of assent to the seller’s appropriation is just as essential in the case of goods which are being made by the seller for the buyer as it is for goods which the seller is to supply from stock or outside sources. </a:t>
            </a:r>
          </a:p>
          <a:p>
            <a:r>
              <a:rPr lang="en-US" dirty="0"/>
              <a:t>If I instruct a boatbuilder to build me a boat of specified type and dimensions, and without further communication from me he proceeds with the work and completes a boat that accords with the specifications I have laid down, then surely, it will be said, neither he nor I can deny that it is my boat, in the sense of being the boat appropriated to my contract. </a:t>
            </a:r>
          </a:p>
        </p:txBody>
      </p:sp>
    </p:spTree>
    <p:extLst>
      <p:ext uri="{BB962C8B-B14F-4D97-AF65-F5344CB8AC3E}">
        <p14:creationId xmlns:p14="http://schemas.microsoft.com/office/powerpoint/2010/main" val="41992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r>
              <a:rPr lang="en-US" dirty="0"/>
              <a:t>But even here, the rule requiring assent applies: ‘A tradesman often finishes goods, which he is making in pursuance of an order given by one person, and sells them to another.’</a:t>
            </a:r>
          </a:p>
          <a:p>
            <a:r>
              <a:rPr lang="en-US" dirty="0"/>
              <a:t>On the other hand, it would not be unduly difficult to establish an assent to the boatbuilder’s appropriation of the boat (and indeed of the incomplete structure). It would suffice if I visited the boatbuilder’s yard and made approving comments when he showed me the structure, or even if I telephoned to inquire about progress and the builder gave me details sufficient to identify the boat he was talking about and I did not dissent.</a:t>
            </a:r>
            <a:endParaRPr lang="en-US" b="1" i="1" dirty="0">
              <a:solidFill>
                <a:srgbClr val="0070C0"/>
              </a:solidFill>
            </a:endParaRPr>
          </a:p>
        </p:txBody>
      </p:sp>
    </p:spTree>
    <p:extLst>
      <p:ext uri="{BB962C8B-B14F-4D97-AF65-F5344CB8AC3E}">
        <p14:creationId xmlns:p14="http://schemas.microsoft.com/office/powerpoint/2010/main" val="3070448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r>
              <a:rPr lang="en-US" dirty="0"/>
              <a:t>It is important to bear in mind that while an unconditional appropriation is necessary if the property is to pass under r 5, it does not follow that it inevitably signifies an intention to transfer the property; nor is appropriation necessarily connected to actual delivery. </a:t>
            </a:r>
          </a:p>
          <a:p>
            <a:r>
              <a:rPr lang="en-US" dirty="0"/>
              <a:t>Appropriation merely denotes the act by which the contract goods become ascertained and earmarked to the contract. There are many reasons why the parties may wish to reach the point of identifying the contract goods without necessarily intending that property shall pass at that stage. </a:t>
            </a:r>
          </a:p>
        </p:txBody>
      </p:sp>
    </p:spTree>
    <p:extLst>
      <p:ext uri="{BB962C8B-B14F-4D97-AF65-F5344CB8AC3E}">
        <p14:creationId xmlns:p14="http://schemas.microsoft.com/office/powerpoint/2010/main" val="3738582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lnSpcReduction="10000"/>
          </a:bodyPr>
          <a:lstStyle/>
          <a:p>
            <a:r>
              <a:rPr lang="en-US" dirty="0"/>
              <a:t>For example, a foreign buyer purchasing goods from an English seller on a c.i.f. basis will not ordinarily acquire the property until he has paid the price and taken possession of the shipping documents,155 but he will wish to know well in advance of that time on what ship the goods have been loaded so that he can either resell on a c.i.f. basis or calculate the time of arrival of the goods and organize arrangements for their collection. </a:t>
            </a:r>
          </a:p>
          <a:p>
            <a:r>
              <a:rPr lang="en-US" dirty="0"/>
              <a:t>Again, if the goods are of a kind which is in short supply, the buyer may wish to be assured that goods have been earmarked from the seller’s existing stock to meet the contract, even if the buyer does not require immediate delivery and is not to obtain ownership until payment at a later date.</a:t>
            </a:r>
            <a:endParaRPr lang="en-US" b="1" i="1" dirty="0">
              <a:solidFill>
                <a:srgbClr val="0070C0"/>
              </a:solidFill>
            </a:endParaRPr>
          </a:p>
        </p:txBody>
      </p:sp>
    </p:spTree>
    <p:extLst>
      <p:ext uri="{BB962C8B-B14F-4D97-AF65-F5344CB8AC3E}">
        <p14:creationId xmlns:p14="http://schemas.microsoft.com/office/powerpoint/2010/main" val="3818367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3. Can Rule 5 be excluded?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r>
              <a:rPr lang="en-US" dirty="0"/>
              <a:t>In theory, since all the rules in s 18 are subject to a contrary intention, r 5 could be excluded by agreement of the parties. </a:t>
            </a:r>
          </a:p>
          <a:p>
            <a:r>
              <a:rPr lang="en-US" dirty="0"/>
              <a:t>But such an exclusion would normally be pointless, since it would then be necessary for the parties to spell out their own rule to govern the passing of the property, and this could just as easily be done within r 5 itself, either by defining the act of appropriation or by reserving a right of disposal to the seller pursuant to s 19 or a right of substitution to the buyer in the contract of sale.</a:t>
            </a:r>
            <a:endParaRPr lang="en-US" b="1" i="1" dirty="0">
              <a:solidFill>
                <a:srgbClr val="0070C0"/>
              </a:solidFill>
            </a:endParaRPr>
          </a:p>
        </p:txBody>
      </p:sp>
    </p:spTree>
    <p:extLst>
      <p:ext uri="{BB962C8B-B14F-4D97-AF65-F5344CB8AC3E}">
        <p14:creationId xmlns:p14="http://schemas.microsoft.com/office/powerpoint/2010/main" val="3940768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(iii) Quasi-specific goods</a:t>
            </a:r>
            <a:endParaRPr lang="en-US" sz="3200" dirty="0">
              <a:solidFill>
                <a:srgbClr val="00B050"/>
              </a:solidFill>
            </a:endParaRP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fontScale="92500" lnSpcReduction="20000"/>
          </a:bodyPr>
          <a:lstStyle/>
          <a:p>
            <a:r>
              <a:rPr lang="en-US" dirty="0"/>
              <a:t>Where the contract is for the sale of an unascertained part of an identified bulk, ss 16 and 17 and r 5 of s 18 of the Sale of Goods Act 1979 </a:t>
            </a:r>
            <a:r>
              <a:rPr lang="en-US" b="1" dirty="0"/>
              <a:t>apply to the same extent as for wholly unascertained goods.</a:t>
            </a:r>
            <a:r>
              <a:rPr lang="en-US" dirty="0"/>
              <a:t> </a:t>
            </a:r>
          </a:p>
          <a:p>
            <a:r>
              <a:rPr lang="en-US" dirty="0"/>
              <a:t>But the identification of the source from which the contract goods are to be supplied produces one difference:</a:t>
            </a:r>
            <a:br>
              <a:rPr lang="en-US" dirty="0"/>
            </a:br>
            <a:r>
              <a:rPr lang="en-US" dirty="0"/>
              <a:t>- that the goods may become ascertained without any physical act of the seller or buyer, as the result of exhaustion, i.e., </a:t>
            </a:r>
            <a:r>
              <a:rPr lang="en-US" i="1" dirty="0"/>
              <a:t>shrinkage of the bulk to a quantity no greater than that stipulated in the contract.</a:t>
            </a:r>
          </a:p>
          <a:p>
            <a:r>
              <a:rPr lang="en-US" dirty="0"/>
              <a:t>This shrinkage may occur in various ways, e.g. delivery of part of the bulk to another buyer; reduction of the bulk through destruction or evaporation; or damage, deterioration or other change in composition of part of the bulk so that such part ceases to correspond to the contract description. </a:t>
            </a:r>
            <a:endParaRPr lang="en-US" b="1" i="1" dirty="0">
              <a:solidFill>
                <a:srgbClr val="0070C0"/>
              </a:solidFill>
            </a:endParaRPr>
          </a:p>
        </p:txBody>
      </p:sp>
    </p:spTree>
    <p:extLst>
      <p:ext uri="{BB962C8B-B14F-4D97-AF65-F5344CB8AC3E}">
        <p14:creationId xmlns:p14="http://schemas.microsoft.com/office/powerpoint/2010/main" val="108646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(iii) Quasi-specific goods</a:t>
            </a:r>
            <a:endParaRPr lang="en-US" sz="3200" dirty="0">
              <a:solidFill>
                <a:srgbClr val="00B050"/>
              </a:solidFill>
            </a:endParaRP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fontScale="92500" lnSpcReduction="20000"/>
          </a:bodyPr>
          <a:lstStyle/>
          <a:p>
            <a:r>
              <a:rPr lang="en-US" dirty="0"/>
              <a:t>Any of these events may produce the result that the contractual source of supply, being reduced to no more than the contract quantity, becomes referable in its entirety to the contract.</a:t>
            </a:r>
          </a:p>
          <a:p>
            <a:r>
              <a:rPr lang="en-US" dirty="0"/>
              <a:t>The result appears to be that the seller is to be considered to have made an unconditional appropriation for which the buyer’s prior assent suffices even though the seller has not lost control, since it is clear that the seller has lost the power to substitute other goods. </a:t>
            </a:r>
          </a:p>
          <a:p>
            <a:r>
              <a:rPr lang="en-US" dirty="0"/>
              <a:t>If the seller has undertaken to notify the buyer when this stage has been reached, his failure to do so does not affect the ascertainment of the goods, though it may have consequences for the seller –</a:t>
            </a:r>
          </a:p>
          <a:p>
            <a:pPr marL="0" indent="0">
              <a:buNone/>
            </a:pPr>
            <a:r>
              <a:rPr lang="en-US" dirty="0"/>
              <a:t>-  if the buyer, being unaware that the goods are now identified and available for collection, does not collect them and they are later damaged or destroyed.</a:t>
            </a:r>
            <a:endParaRPr lang="en-US" b="1" i="1" dirty="0">
              <a:solidFill>
                <a:srgbClr val="0070C0"/>
              </a:solidFill>
            </a:endParaRPr>
          </a:p>
        </p:txBody>
      </p:sp>
    </p:spTree>
    <p:extLst>
      <p:ext uri="{BB962C8B-B14F-4D97-AF65-F5344CB8AC3E}">
        <p14:creationId xmlns:p14="http://schemas.microsoft.com/office/powerpoint/2010/main" val="3556590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lstStyle/>
          <a:p>
            <a:pPr algn="ctr"/>
            <a:r>
              <a:rPr lang="en-US" dirty="0"/>
              <a:t>(ii) Unascertained goods </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lstStyle/>
          <a:p>
            <a:r>
              <a:rPr lang="en-US" dirty="0"/>
              <a:t>The overriding provision in the case of wholly unascertained goods is s 16 of SOGA, which states the self-evident proposition that </a:t>
            </a:r>
            <a:r>
              <a:rPr lang="en-US" b="1" dirty="0"/>
              <a:t>no property can pass until the goods are ascertained.</a:t>
            </a:r>
          </a:p>
          <a:p>
            <a:r>
              <a:rPr lang="en-US" dirty="0"/>
              <a:t>In the nature of things, this is not a rule which can be excluded by contract. Goods become ascertained by unconditional appropriation. </a:t>
            </a:r>
          </a:p>
          <a:p>
            <a:r>
              <a:rPr lang="en-US" dirty="0"/>
              <a:t>In the case of a contract for the sale of unascertained goods by description, the presumed intention of the parties as to the passing of the property is governed by r 5 of s 18, the first two sub-rules of which provide as follows: </a:t>
            </a:r>
          </a:p>
        </p:txBody>
      </p:sp>
    </p:spTree>
    <p:extLst>
      <p:ext uri="{BB962C8B-B14F-4D97-AF65-F5344CB8AC3E}">
        <p14:creationId xmlns:p14="http://schemas.microsoft.com/office/powerpoint/2010/main" val="1470366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(iii) Quasi-specific goods</a:t>
            </a:r>
            <a:endParaRPr lang="en-US" sz="3200" dirty="0">
              <a:solidFill>
                <a:srgbClr val="00B050"/>
              </a:solidFill>
            </a:endParaRP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r>
              <a:rPr lang="en-US" dirty="0"/>
              <a:t>Where separate quantities of goods on board a vessel or in a warehouse are agreed to be sold to the same buyer under different contracts, it is not necessary to allocate a particular part of the goods to a particular contract. </a:t>
            </a:r>
          </a:p>
          <a:p>
            <a:r>
              <a:rPr lang="en-US" dirty="0"/>
              <a:t>It suffices that all the goods are intended for the buyer, either from the outset or by exhaustion following deliveries to other buyers.</a:t>
            </a:r>
            <a:endParaRPr lang="en-US" b="1" i="1" dirty="0">
              <a:solidFill>
                <a:srgbClr val="0070C0"/>
              </a:solidFill>
            </a:endParaRPr>
          </a:p>
        </p:txBody>
      </p:sp>
    </p:spTree>
    <p:extLst>
      <p:ext uri="{BB962C8B-B14F-4D97-AF65-F5344CB8AC3E}">
        <p14:creationId xmlns:p14="http://schemas.microsoft.com/office/powerpoint/2010/main" val="105946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(iv) Goods delivered on approval or on ‘sale or return’</a:t>
            </a:r>
            <a:endParaRPr lang="en-US" sz="3200" dirty="0">
              <a:solidFill>
                <a:srgbClr val="00B050"/>
              </a:solidFill>
            </a:endParaRP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lnSpcReduction="10000"/>
          </a:bodyPr>
          <a:lstStyle/>
          <a:p>
            <a:r>
              <a:rPr lang="en-US" dirty="0"/>
              <a:t>Rule 4 of s 18 of the Sale of Goods Act 1979 provides as follows: </a:t>
            </a:r>
            <a:r>
              <a:rPr lang="en-US" i="1" dirty="0"/>
              <a:t>‘When goods are delivered to the buyer on approval or on sale or return or other similar terms the property in the goods passes to the buyer</a:t>
            </a:r>
            <a:r>
              <a:rPr lang="en-US" i="1"/>
              <a:t>: </a:t>
            </a:r>
            <a:br>
              <a:rPr lang="en-US" i="1"/>
            </a:br>
            <a:br>
              <a:rPr lang="en-US" i="1"/>
            </a:br>
            <a:r>
              <a:rPr lang="en-US" i="1"/>
              <a:t>(</a:t>
            </a:r>
            <a:r>
              <a:rPr lang="en-US" i="1" dirty="0"/>
              <a:t>a) when he signifies his approval or acceptance to the seller or does any other act adopting the transaction</a:t>
            </a:r>
            <a:r>
              <a:rPr lang="en-US" i="1"/>
              <a:t>; </a:t>
            </a:r>
            <a:br>
              <a:rPr lang="en-US" i="1"/>
            </a:br>
            <a:br>
              <a:rPr lang="en-US" i="1"/>
            </a:br>
            <a:r>
              <a:rPr lang="en-US" i="1"/>
              <a:t>(</a:t>
            </a:r>
            <a:r>
              <a:rPr lang="en-US" i="1" dirty="0"/>
              <a:t>b) if he does not signify his approval or acceptance to the seller but retains the goods without giving notice of rejection, then, if a time has been fixed for the return of the goods, on the expiration of that time, and, if no time has been fixed, on the expiration of a reasonable time.’ </a:t>
            </a:r>
            <a:endParaRPr lang="en-US" b="1" i="1" dirty="0">
              <a:solidFill>
                <a:srgbClr val="0070C0"/>
              </a:solidFill>
            </a:endParaRPr>
          </a:p>
        </p:txBody>
      </p:sp>
    </p:spTree>
    <p:extLst>
      <p:ext uri="{BB962C8B-B14F-4D97-AF65-F5344CB8AC3E}">
        <p14:creationId xmlns:p14="http://schemas.microsoft.com/office/powerpoint/2010/main" val="908530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lstStyle/>
          <a:p>
            <a:pPr algn="ctr"/>
            <a:r>
              <a:rPr lang="en-US" dirty="0"/>
              <a:t>(ii) Unascertained goods </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pPr marL="0" indent="0">
              <a:buNone/>
            </a:pPr>
            <a:r>
              <a:rPr lang="en-US" dirty="0"/>
              <a:t>To be continued…….</a:t>
            </a:r>
          </a:p>
        </p:txBody>
      </p:sp>
    </p:spTree>
    <p:extLst>
      <p:ext uri="{BB962C8B-B14F-4D97-AF65-F5344CB8AC3E}">
        <p14:creationId xmlns:p14="http://schemas.microsoft.com/office/powerpoint/2010/main" val="2334053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lstStyle/>
          <a:p>
            <a:pPr algn="ctr"/>
            <a:r>
              <a:rPr lang="en-US" dirty="0"/>
              <a:t>(ii) Unascertained goods </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lnSpcReduction="10000"/>
          </a:bodyPr>
          <a:lstStyle/>
          <a:p>
            <a:r>
              <a:rPr lang="en-US" dirty="0"/>
              <a:t>‘Rule 5 – (1) Where there is a contract for the sale of unascertained or future goods by description, and goods of that description and in a deliverable state are unconditionally appropriated to the contract, either by the seller with the assent of the buyer or by the buyer with the assent of the seller, </a:t>
            </a:r>
            <a:r>
              <a:rPr lang="en-US" b="1" dirty="0"/>
              <a:t>the property in the goods then passes to the buyer</a:t>
            </a:r>
            <a:r>
              <a:rPr lang="en-US" dirty="0"/>
              <a:t>; and the </a:t>
            </a:r>
            <a:r>
              <a:rPr lang="en-US" b="1" dirty="0"/>
              <a:t>assent</a:t>
            </a:r>
            <a:r>
              <a:rPr lang="en-US" dirty="0"/>
              <a:t> may be express or implied, and </a:t>
            </a:r>
            <a:r>
              <a:rPr lang="en-US" b="1" dirty="0"/>
              <a:t>may be given either before or after the appropriation is made.</a:t>
            </a:r>
            <a:r>
              <a:rPr lang="en-US" dirty="0"/>
              <a:t> </a:t>
            </a:r>
          </a:p>
          <a:p>
            <a:r>
              <a:rPr lang="en-US" dirty="0"/>
              <a:t>(2) Where, in pursuance of the contract, the seller delivers the goods to the buyer or to a carrier or other bailee or </a:t>
            </a:r>
            <a:r>
              <a:rPr lang="en-US" dirty="0" err="1"/>
              <a:t>custodier</a:t>
            </a:r>
            <a:r>
              <a:rPr lang="en-US" dirty="0"/>
              <a:t> (whether named by the buyer or not) for the purpose of transmission to the buyer, and does not reserve the right of disposal, </a:t>
            </a:r>
            <a:r>
              <a:rPr lang="en-US" b="1" dirty="0"/>
              <a:t>he is to be taken to have unconditionally appropriated the goods to the contract.’ </a:t>
            </a:r>
          </a:p>
        </p:txBody>
      </p:sp>
    </p:spTree>
    <p:extLst>
      <p:ext uri="{BB962C8B-B14F-4D97-AF65-F5344CB8AC3E}">
        <p14:creationId xmlns:p14="http://schemas.microsoft.com/office/powerpoint/2010/main" val="1765711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lstStyle/>
          <a:p>
            <a:pPr algn="ctr"/>
            <a:r>
              <a:rPr lang="en-US" dirty="0"/>
              <a:t>(ii) Unascertained goods </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fontScale="92500"/>
          </a:bodyPr>
          <a:lstStyle/>
          <a:p>
            <a:r>
              <a:rPr lang="en-US" dirty="0"/>
              <a:t>This is by far the most difficult rule to apply and is also one of the most important. </a:t>
            </a:r>
          </a:p>
          <a:p>
            <a:r>
              <a:rPr lang="en-US" dirty="0"/>
              <a:t>A dispute as to the applicability of r 5 typically arises where the seller, having collected the whole or part of the price from the buyer in advance, becomes bankrupt without having made delivery. </a:t>
            </a:r>
          </a:p>
          <a:p>
            <a:r>
              <a:rPr lang="en-US" dirty="0"/>
              <a:t>The buyer’s rights are vitally affected by the question whether the goods have become unconditionally appropriated to the contract, for if they have, the buyer becomes the owner of them, whereas if they have not, he is restricted to proving in competition with other unsecured creditors. </a:t>
            </a:r>
            <a:br>
              <a:rPr lang="en-US" dirty="0"/>
            </a:br>
            <a:br>
              <a:rPr lang="en-US" dirty="0"/>
            </a:br>
            <a:r>
              <a:rPr lang="en-US" dirty="0"/>
              <a:t>The following questions arise.</a:t>
            </a:r>
          </a:p>
        </p:txBody>
      </p:sp>
    </p:spTree>
    <p:extLst>
      <p:ext uri="{BB962C8B-B14F-4D97-AF65-F5344CB8AC3E}">
        <p14:creationId xmlns:p14="http://schemas.microsoft.com/office/powerpoint/2010/main" val="552420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1. To what classes of sale contract does Rule 5 apply?</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r>
              <a:rPr lang="en-US" dirty="0"/>
              <a:t>Opening words of r 5, which refer to</a:t>
            </a:r>
            <a:r>
              <a:rPr lang="en-US" dirty="0">
                <a:solidFill>
                  <a:srgbClr val="0070C0"/>
                </a:solidFill>
              </a:rPr>
              <a:t> contracts for the sale of unascertained or future goods by description. </a:t>
            </a:r>
          </a:p>
          <a:p>
            <a:r>
              <a:rPr lang="en-US" dirty="0"/>
              <a:t>The rule does not distinguish wholly unascertained from quasi-specific goods - ‘unascertained’ covers both categories.</a:t>
            </a:r>
          </a:p>
          <a:p>
            <a:r>
              <a:rPr lang="en-US" dirty="0"/>
              <a:t>Future goods, even if specific, are brought within the rule. This may seem illogical, but in practice works well enough, </a:t>
            </a:r>
            <a:r>
              <a:rPr lang="en-US" b="1" i="1" dirty="0"/>
              <a:t>because </a:t>
            </a:r>
            <a:r>
              <a:rPr lang="en-US" dirty="0"/>
              <a:t>it is extremely unlikely that future goods will also be specific if they are sold by description, and r 5 is confined to sale by description.</a:t>
            </a:r>
          </a:p>
        </p:txBody>
      </p:sp>
    </p:spTree>
    <p:extLst>
      <p:ext uri="{BB962C8B-B14F-4D97-AF65-F5344CB8AC3E}">
        <p14:creationId xmlns:p14="http://schemas.microsoft.com/office/powerpoint/2010/main" val="2241797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r>
              <a:rPr lang="en-US" dirty="0"/>
              <a:t>Given that the contract is of a class falling within r 5, four other conditions must be satisfied before r 5 comes into play.</a:t>
            </a:r>
          </a:p>
          <a:p>
            <a:endParaRPr lang="en-US" dirty="0"/>
          </a:p>
          <a:p>
            <a:r>
              <a:rPr lang="en-US" b="1" dirty="0"/>
              <a:t>First, </a:t>
            </a:r>
            <a:r>
              <a:rPr lang="en-US" dirty="0"/>
              <a:t>there must be an appropriation of goods to the contract. </a:t>
            </a:r>
          </a:p>
          <a:p>
            <a:r>
              <a:rPr lang="en-US" b="1" dirty="0"/>
              <a:t>Secondly,</a:t>
            </a:r>
            <a:r>
              <a:rPr lang="en-US" dirty="0"/>
              <a:t> the appropriation must be unconditional. </a:t>
            </a:r>
          </a:p>
          <a:p>
            <a:r>
              <a:rPr lang="en-US" b="1" dirty="0"/>
              <a:t>Thirdly,</a:t>
            </a:r>
            <a:r>
              <a:rPr lang="en-US" dirty="0"/>
              <a:t> the goods must be of the contract description. </a:t>
            </a:r>
          </a:p>
          <a:p>
            <a:r>
              <a:rPr lang="en-US" b="1" dirty="0"/>
              <a:t>Fourthly,</a:t>
            </a:r>
            <a:r>
              <a:rPr lang="en-US" dirty="0"/>
              <a:t> they must be in a deliverable state. </a:t>
            </a:r>
          </a:p>
          <a:p>
            <a:pPr marL="0" indent="0">
              <a:buNone/>
            </a:pPr>
            <a:endParaRPr lang="en-US" dirty="0"/>
          </a:p>
        </p:txBody>
      </p:sp>
    </p:spTree>
    <p:extLst>
      <p:ext uri="{BB962C8B-B14F-4D97-AF65-F5344CB8AC3E}">
        <p14:creationId xmlns:p14="http://schemas.microsoft.com/office/powerpoint/2010/main" val="1635418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lnSpcReduction="10000"/>
          </a:bodyPr>
          <a:lstStyle/>
          <a:p>
            <a:r>
              <a:rPr lang="en-US" dirty="0"/>
              <a:t>In this context, the phrase ‘deliverable state’ has a different significance from that which it possesses in relation to </a:t>
            </a:r>
            <a:r>
              <a:rPr lang="en-US" dirty="0" err="1"/>
              <a:t>rr</a:t>
            </a:r>
            <a:r>
              <a:rPr lang="en-US" dirty="0"/>
              <a:t> 1 and 2, for in r 5 it denotes the </a:t>
            </a:r>
            <a:r>
              <a:rPr lang="en-US" dirty="0">
                <a:solidFill>
                  <a:srgbClr val="00B050"/>
                </a:solidFill>
              </a:rPr>
              <a:t>actual state of the goods </a:t>
            </a:r>
            <a:r>
              <a:rPr lang="en-US" dirty="0"/>
              <a:t>as opposed to the state in which the seller has expressly undertaken to put them before tendering delivery.</a:t>
            </a:r>
          </a:p>
          <a:p>
            <a:endParaRPr lang="en-US" dirty="0"/>
          </a:p>
          <a:p>
            <a:r>
              <a:rPr lang="en-US" dirty="0"/>
              <a:t> Hence for the purpose of r 5, goods are not in a deliverable state unless </a:t>
            </a:r>
            <a:br>
              <a:rPr lang="en-US" dirty="0"/>
            </a:br>
            <a:r>
              <a:rPr lang="en-US" dirty="0"/>
              <a:t>- (a) they are in fact in such condition that the buyer would not be entitled to reject them when tendered; or </a:t>
            </a:r>
            <a:br>
              <a:rPr lang="en-US" dirty="0"/>
            </a:br>
            <a:r>
              <a:rPr lang="en-US" dirty="0"/>
              <a:t>- (b) they are accepted by the buyer as being in a deliverable state.</a:t>
            </a:r>
          </a:p>
        </p:txBody>
      </p:sp>
    </p:spTree>
    <p:extLst>
      <p:ext uri="{BB962C8B-B14F-4D97-AF65-F5344CB8AC3E}">
        <p14:creationId xmlns:p14="http://schemas.microsoft.com/office/powerpoint/2010/main" val="855290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a:bodyPr>
          <a:lstStyle/>
          <a:p>
            <a:r>
              <a:rPr lang="en-US" dirty="0"/>
              <a:t>For the purpose of r 5 the distinction is less material than in other parts of the Act, for a defect in quality which prevents the goods from being in a deliverable state will render r 5 inapplicable even if the defect is not such as to prevent the goods from conforming to the description in the contract. </a:t>
            </a:r>
          </a:p>
        </p:txBody>
      </p:sp>
    </p:spTree>
    <p:extLst>
      <p:ext uri="{BB962C8B-B14F-4D97-AF65-F5344CB8AC3E}">
        <p14:creationId xmlns:p14="http://schemas.microsoft.com/office/powerpoint/2010/main" val="3185042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E80D-C210-3461-9B6F-3489BAB07B1E}"/>
              </a:ext>
            </a:extLst>
          </p:cNvPr>
          <p:cNvSpPr>
            <a:spLocks noGrp="1"/>
          </p:cNvSpPr>
          <p:nvPr>
            <p:ph type="title"/>
          </p:nvPr>
        </p:nvSpPr>
        <p:spPr/>
        <p:txBody>
          <a:bodyPr>
            <a:normAutofit/>
          </a:bodyPr>
          <a:lstStyle/>
          <a:p>
            <a:pPr algn="ctr"/>
            <a:r>
              <a:rPr lang="en-US" sz="3200" dirty="0"/>
              <a:t>(ii) Unascertained goods: </a:t>
            </a:r>
            <a:r>
              <a:rPr lang="en-US" sz="3200" dirty="0">
                <a:solidFill>
                  <a:srgbClr val="00B050"/>
                </a:solidFill>
              </a:rPr>
              <a:t>2. What other conditions must be satisfied?</a:t>
            </a:r>
          </a:p>
        </p:txBody>
      </p:sp>
      <p:sp>
        <p:nvSpPr>
          <p:cNvPr id="3" name="Content Placeholder 2">
            <a:extLst>
              <a:ext uri="{FF2B5EF4-FFF2-40B4-BE49-F238E27FC236}">
                <a16:creationId xmlns:a16="http://schemas.microsoft.com/office/drawing/2014/main" id="{65013BBC-3827-2E4E-1A8B-19D74764966A}"/>
              </a:ext>
            </a:extLst>
          </p:cNvPr>
          <p:cNvSpPr>
            <a:spLocks noGrp="1"/>
          </p:cNvSpPr>
          <p:nvPr>
            <p:ph idx="1"/>
          </p:nvPr>
        </p:nvSpPr>
        <p:spPr/>
        <p:txBody>
          <a:bodyPr>
            <a:normAutofit lnSpcReduction="10000"/>
          </a:bodyPr>
          <a:lstStyle/>
          <a:p>
            <a:r>
              <a:rPr lang="en-US" dirty="0"/>
              <a:t>This leaves the requirement of unconditional appropriation. </a:t>
            </a:r>
          </a:p>
          <a:p>
            <a:r>
              <a:rPr lang="en-US" dirty="0"/>
              <a:t>What is meant here is some act which earmarks goods as the contract goods and </a:t>
            </a:r>
            <a:r>
              <a:rPr lang="en-US" b="1" dirty="0"/>
              <a:t>irrevocably commits the parties to those goods,</a:t>
            </a:r>
            <a:r>
              <a:rPr lang="en-US" dirty="0"/>
              <a:t> thus </a:t>
            </a:r>
            <a:r>
              <a:rPr lang="en-US" b="1" dirty="0"/>
              <a:t>depriving the party</a:t>
            </a:r>
            <a:r>
              <a:rPr lang="en-US" dirty="0"/>
              <a:t> who performs the act of appropriation of the right </a:t>
            </a:r>
            <a:r>
              <a:rPr lang="en-US" b="1" dirty="0"/>
              <a:t>to change his mind and substitute other goods of the contract description.</a:t>
            </a:r>
          </a:p>
          <a:p>
            <a:r>
              <a:rPr lang="en-US" b="1" dirty="0"/>
              <a:t>An act of constructive delivery which puts the goods out of the control of the seller</a:t>
            </a:r>
            <a:r>
              <a:rPr lang="en-US" dirty="0"/>
              <a:t> – as by delivery to a carrier without reserving a right of disposal or by procuring a third party in possession of the goods to attorn to the buyer – </a:t>
            </a:r>
            <a:r>
              <a:rPr lang="en-US" b="1" dirty="0"/>
              <a:t>almost always constitutes an unconditional appropriation. </a:t>
            </a:r>
          </a:p>
        </p:txBody>
      </p:sp>
    </p:spTree>
    <p:extLst>
      <p:ext uri="{BB962C8B-B14F-4D97-AF65-F5344CB8AC3E}">
        <p14:creationId xmlns:p14="http://schemas.microsoft.com/office/powerpoint/2010/main" val="1086439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2618</Words>
  <Application>Microsoft Office PowerPoint</Application>
  <PresentationFormat>Widescreen</PresentationFormat>
  <Paragraphs>79</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THE TIME WHEN PROPERTY PASSES TO THE BUYER - 2</vt:lpstr>
      <vt:lpstr>(ii) Unascertained goods </vt:lpstr>
      <vt:lpstr>(ii) Unascertained goods </vt:lpstr>
      <vt:lpstr>(ii) Unascertained goods </vt:lpstr>
      <vt:lpstr>(ii) Unascertained goods: 1. To what classes of sale contract does Rule 5 apply?</vt:lpstr>
      <vt:lpstr>(ii) Unascertained goods: 2. What other conditions must be satisfied?</vt:lpstr>
      <vt:lpstr>(ii) Unascertained goods: 2. What other conditions must be satisfied?</vt:lpstr>
      <vt:lpstr>(ii) Unascertained goods: 2. What other conditions must be satisfied?</vt:lpstr>
      <vt:lpstr>(ii) Unascertained goods: 2. What other conditions must be satisfied?</vt:lpstr>
      <vt:lpstr>(ii) Unascertained goods: 2. What other conditions must be satisfied?</vt:lpstr>
      <vt:lpstr>(ii) Unascertained goods: 2. What other conditions must be satisfied?</vt:lpstr>
      <vt:lpstr>(ii) Unascertained goods: 2. What other conditions must be satisfied?</vt:lpstr>
      <vt:lpstr>(ii) Unascertained goods: 2. What other conditions must be satisfied?</vt:lpstr>
      <vt:lpstr>(ii) Unascertained goods: 2. What other conditions must be satisfied?</vt:lpstr>
      <vt:lpstr>(ii) Unascertained goods: 2. What other conditions must be satisfied?</vt:lpstr>
      <vt:lpstr>(ii) Unascertained goods: 2. What other conditions must be satisfied?</vt:lpstr>
      <vt:lpstr>(ii) Unascertained goods: 3. Can Rule 5 be excluded?</vt:lpstr>
      <vt:lpstr>(iii) Quasi-specific goods</vt:lpstr>
      <vt:lpstr>(iii) Quasi-specific goods</vt:lpstr>
      <vt:lpstr>(iii) Quasi-specific goods</vt:lpstr>
      <vt:lpstr>(iv) Goods delivered on approval or on ‘sale or return’</vt:lpstr>
      <vt:lpstr>(ii) Unascertained goods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Mohd Imran</dc:creator>
  <cp:lastModifiedBy>Imran Mohd</cp:lastModifiedBy>
  <cp:revision>13</cp:revision>
  <dcterms:created xsi:type="dcterms:W3CDTF">2024-06-29T12:15:00Z</dcterms:created>
  <dcterms:modified xsi:type="dcterms:W3CDTF">2024-07-06T13:45:43Z</dcterms:modified>
</cp:coreProperties>
</file>